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 userDrawn="1"/>
        </p:nvSpPr>
        <p:spPr bwMode="auto">
          <a:xfrm flipH="1" flipV="1">
            <a:off x="5054215" y="7875"/>
            <a:ext cx="2243654" cy="6849349"/>
          </a:xfrm>
          <a:prstGeom prst="rect">
            <a:avLst/>
          </a:prstGeom>
          <a:solidFill>
            <a:srgbClr val="6E9A26">
              <a:alpha val="35000"/>
            </a:srgbClr>
          </a:solidFill>
          <a:ln>
            <a:noFill/>
          </a:ln>
        </p:spPr>
      </p:sp>
      <p:sp>
        <p:nvSpPr>
          <p:cNvPr id="5" name="Прямоугольник 16"/>
          <p:cNvSpPr/>
          <p:nvPr userDrawn="1"/>
        </p:nvSpPr>
        <p:spPr bwMode="auto">
          <a:xfrm flipH="1" flipV="1">
            <a:off x="6667265" y="12899"/>
            <a:ext cx="410085" cy="68450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</p:sp>
      <p:sp>
        <p:nvSpPr>
          <p:cNvPr id="6" name="Прямоугольник 18"/>
          <p:cNvSpPr/>
          <p:nvPr userDrawn="1"/>
        </p:nvSpPr>
        <p:spPr bwMode="auto">
          <a:xfrm flipH="1" flipV="1">
            <a:off x="4863529" y="7871"/>
            <a:ext cx="1052082" cy="6849349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7" name="Прямоугольник 19"/>
          <p:cNvSpPr/>
          <p:nvPr userDrawn="1"/>
        </p:nvSpPr>
        <p:spPr bwMode="auto">
          <a:xfrm flipH="1" flipV="1">
            <a:off x="7620393" y="-6675"/>
            <a:ext cx="386031" cy="6861650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8" name="Прямоугольник 21"/>
          <p:cNvSpPr/>
          <p:nvPr userDrawn="1"/>
        </p:nvSpPr>
        <p:spPr bwMode="auto">
          <a:xfrm flipH="1" flipV="1">
            <a:off x="5915613" y="7866"/>
            <a:ext cx="260426" cy="6849349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</p:sp>
      <p:sp>
        <p:nvSpPr>
          <p:cNvPr id="9" name="Прямоугольник 22"/>
          <p:cNvSpPr/>
          <p:nvPr userDrawn="1"/>
        </p:nvSpPr>
        <p:spPr bwMode="auto">
          <a:xfrm flipH="1" flipV="1">
            <a:off x="2639615" y="7871"/>
            <a:ext cx="1053141" cy="6849349"/>
          </a:xfrm>
          <a:prstGeom prst="rect">
            <a:avLst/>
          </a:prstGeom>
          <a:solidFill>
            <a:srgbClr val="6E9A26">
              <a:alpha val="41000"/>
            </a:srgbClr>
          </a:solidFill>
          <a:ln>
            <a:noFill/>
          </a:ln>
        </p:spPr>
      </p:sp>
      <p:sp>
        <p:nvSpPr>
          <p:cNvPr id="10" name="Прямоугольник 24"/>
          <p:cNvSpPr/>
          <p:nvPr userDrawn="1"/>
        </p:nvSpPr>
        <p:spPr bwMode="auto">
          <a:xfrm flipH="1" flipV="1">
            <a:off x="8392459" y="7875"/>
            <a:ext cx="1447954" cy="6849349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</p:sp>
      <p:sp>
        <p:nvSpPr>
          <p:cNvPr id="11" name="Прямоугольник 26"/>
          <p:cNvSpPr/>
          <p:nvPr userDrawn="1"/>
        </p:nvSpPr>
        <p:spPr bwMode="auto">
          <a:xfrm flipH="1" flipV="1">
            <a:off x="8440069" y="7875"/>
            <a:ext cx="390538" cy="684934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</p:sp>
      <p:sp>
        <p:nvSpPr>
          <p:cNvPr id="12" name="Прямоугольник 27"/>
          <p:cNvSpPr/>
          <p:nvPr userDrawn="1"/>
        </p:nvSpPr>
        <p:spPr bwMode="auto">
          <a:xfrm flipH="1" flipV="1">
            <a:off x="4863530" y="7871"/>
            <a:ext cx="381367" cy="6849349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</p:sp>
      <p:sp>
        <p:nvSpPr>
          <p:cNvPr id="13" name="Прямоугольник 28"/>
          <p:cNvSpPr/>
          <p:nvPr userDrawn="1"/>
        </p:nvSpPr>
        <p:spPr bwMode="auto">
          <a:xfrm flipH="1" flipV="1">
            <a:off x="7085130" y="7873"/>
            <a:ext cx="425481" cy="6849349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</p:sp>
      <p:sp>
        <p:nvSpPr>
          <p:cNvPr id="14" name="Прямоугольник 25"/>
          <p:cNvSpPr/>
          <p:nvPr userDrawn="1"/>
        </p:nvSpPr>
        <p:spPr bwMode="auto">
          <a:xfrm flipH="1" flipV="1">
            <a:off x="3236819" y="-6675"/>
            <a:ext cx="704949" cy="6861650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</p:sp>
      <p:sp>
        <p:nvSpPr>
          <p:cNvPr id="15" name="Прямоугольник 20"/>
          <p:cNvSpPr/>
          <p:nvPr userDrawn="1"/>
        </p:nvSpPr>
        <p:spPr bwMode="auto">
          <a:xfrm flipH="1" flipV="1">
            <a:off x="4192885" y="7875"/>
            <a:ext cx="567910" cy="6849349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16" name="Прямоугольник 43"/>
          <p:cNvSpPr/>
          <p:nvPr userDrawn="1"/>
        </p:nvSpPr>
        <p:spPr bwMode="auto">
          <a:xfrm flipH="1" flipV="1">
            <a:off x="9363825" y="7873"/>
            <a:ext cx="307005" cy="6849349"/>
          </a:xfrm>
          <a:prstGeom prst="rect">
            <a:avLst/>
          </a:prstGeom>
          <a:solidFill>
            <a:schemeClr val="bg1">
              <a:alpha val="58999"/>
            </a:schemeClr>
          </a:solidFill>
          <a:ln>
            <a:noFill/>
          </a:ln>
        </p:spPr>
      </p:sp>
      <p:sp>
        <p:nvSpPr>
          <p:cNvPr id="17" name="Прямоугольник 45"/>
          <p:cNvSpPr/>
          <p:nvPr userDrawn="1"/>
        </p:nvSpPr>
        <p:spPr bwMode="auto">
          <a:xfrm flipH="1" flipV="1">
            <a:off x="2796586" y="7874"/>
            <a:ext cx="60958" cy="6849349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18" name="Прямоугольник 44"/>
          <p:cNvSpPr/>
          <p:nvPr userDrawn="1"/>
        </p:nvSpPr>
        <p:spPr bwMode="auto">
          <a:xfrm>
            <a:off x="2447594" y="1844823"/>
            <a:ext cx="7776864" cy="3672407"/>
          </a:xfrm>
          <a:prstGeom prst="rect">
            <a:avLst/>
          </a:prstGeom>
          <a:solidFill>
            <a:schemeClr val="bg1"/>
          </a:solidFill>
          <a:ln w="57150" cap="rnd" cmpd="sng">
            <a:noFill/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 bwMode="auto">
          <a:xfrm>
            <a:off x="3166186" y="4077071"/>
            <a:ext cx="6197638" cy="115212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 cap="none" spc="119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0" name="Title 9"/>
          <p:cNvSpPr>
            <a:spLocks noGrp="1"/>
          </p:cNvSpPr>
          <p:nvPr>
            <p:ph type="title"/>
          </p:nvPr>
        </p:nvSpPr>
        <p:spPr bwMode="auto">
          <a:xfrm>
            <a:off x="3181594" y="2204863"/>
            <a:ext cx="6182230" cy="1584175"/>
          </a:xfrm>
        </p:spPr>
        <p:txBody>
          <a:bodyPr>
            <a:normAutofit/>
          </a:bodyPr>
          <a:lstStyle>
            <a:lvl1pPr algn="ctr">
              <a:defRPr sz="4000" cap="sm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cxnSp>
        <p:nvCxnSpPr>
          <p:cNvPr id="21" name="Прямая соединительная линия 48"/>
          <p:cNvCxnSpPr>
            <a:cxnSpLocks/>
          </p:cNvCxnSpPr>
          <p:nvPr userDrawn="1"/>
        </p:nvCxnSpPr>
        <p:spPr bwMode="auto">
          <a:xfrm>
            <a:off x="3166186" y="3933055"/>
            <a:ext cx="2879640" cy="0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50"/>
          <p:cNvSpPr/>
          <p:nvPr userDrawn="1"/>
        </p:nvSpPr>
        <p:spPr bwMode="auto">
          <a:xfrm>
            <a:off x="6172819" y="3896087"/>
            <a:ext cx="96010" cy="72009"/>
          </a:xfrm>
          <a:prstGeom prst="ellipse">
            <a:avLst/>
          </a:prstGeom>
          <a:solidFill>
            <a:srgbClr val="6E9A26"/>
          </a:solidFill>
          <a:ln>
            <a:noFill/>
          </a:ln>
        </p:spPr>
      </p:sp>
      <p:cxnSp>
        <p:nvCxnSpPr>
          <p:cNvPr id="23" name="Прямая соединительная линия 53"/>
          <p:cNvCxnSpPr>
            <a:cxnSpLocks/>
          </p:cNvCxnSpPr>
          <p:nvPr userDrawn="1"/>
        </p:nvCxnSpPr>
        <p:spPr bwMode="auto">
          <a:xfrm>
            <a:off x="6384031" y="3932091"/>
            <a:ext cx="3005061" cy="1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2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1196751"/>
            <a:ext cx="10363199" cy="489654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 bwMode="auto">
          <a:xfrm>
            <a:off x="719402" y="188640"/>
            <a:ext cx="10753194" cy="86409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196753"/>
            <a:ext cx="5384799" cy="4929410"/>
          </a:xfrm>
          <a:prstGeom prst="rect">
            <a:avLst/>
          </a:prstGeo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196753"/>
            <a:ext cx="5384799" cy="4929410"/>
          </a:xfrm>
          <a:prstGeom prst="rect">
            <a:avLst/>
          </a:prstGeo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268759"/>
            <a:ext cx="5386917" cy="639762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060849"/>
            <a:ext cx="5386917" cy="4065314"/>
          </a:xfrm>
          <a:prstGeom prst="rect">
            <a:avLst/>
          </a:prstGeo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8" y="1268759"/>
            <a:ext cx="5389033" cy="639762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68" y="2060849"/>
            <a:ext cx="5389033" cy="4065314"/>
          </a:xfrm>
          <a:prstGeom prst="rect">
            <a:avLst/>
          </a:prstGeo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4766732" y="1196753"/>
            <a:ext cx="6815666" cy="492941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1" y="1196751"/>
            <a:ext cx="4011084" cy="4929411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 bwMode="auto">
          <a:xfrm>
            <a:off x="719402" y="188640"/>
            <a:ext cx="10753194" cy="86409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7" y="1196751"/>
            <a:ext cx="7315200" cy="34563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7" y="4869159"/>
            <a:ext cx="7315200" cy="1303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 bwMode="auto">
          <a:xfrm>
            <a:off x="719402" y="188640"/>
            <a:ext cx="10753194" cy="86409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719402" y="188640"/>
            <a:ext cx="10753194" cy="8640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9402" y="1340767"/>
            <a:ext cx="10753194" cy="4968551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719402" y="6442061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24.05.2022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7920202" y="6416499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 bwMode="auto">
          <a:xfrm>
            <a:off x="5511799" y="6453335"/>
            <a:ext cx="1168399" cy="29209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>
        <a:spcBef>
          <a:spcPts val="399"/>
        </a:spcBef>
        <a:buNone/>
        <a:defRPr sz="3600" b="0" cap="none" spc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599"/>
        </a:spcBef>
        <a:spcAft>
          <a:spcPts val="0"/>
        </a:spcAft>
        <a:buClr>
          <a:schemeClr val="accent1"/>
        </a:buClr>
        <a:buFont typeface="Arial"/>
        <a:buChar char="•"/>
        <a:defRPr sz="2200" b="0" i="0" cap="none" spc="29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1pPr>
      <a:lvl2pPr marL="513651" indent="-342900" algn="l" defTabSz="914400">
        <a:spcBef>
          <a:spcPts val="599"/>
        </a:spcBef>
        <a:buClr>
          <a:schemeClr val="accent1"/>
        </a:buClr>
        <a:buFont typeface="Times New Roman"/>
        <a:buChar char="–"/>
        <a:defRPr sz="20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2pPr>
      <a:lvl3pPr marL="627951" indent="-285750" algn="l" defTabSz="914400">
        <a:spcBef>
          <a:spcPts val="599"/>
        </a:spcBef>
        <a:buClr>
          <a:schemeClr val="accent1"/>
        </a:buClr>
        <a:buFont typeface="Arial"/>
        <a:buChar char="•"/>
        <a:defRPr sz="18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3pPr>
      <a:lvl4pPr marL="800988" indent="-285750" algn="l" defTabSz="914400">
        <a:spcBef>
          <a:spcPts val="599"/>
        </a:spcBef>
        <a:buClr>
          <a:schemeClr val="accent1"/>
        </a:buClr>
        <a:buFont typeface="Times New Roman"/>
        <a:buChar char="–"/>
        <a:defRPr sz="16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4pPr>
      <a:lvl5pPr marL="972438" indent="-285750" algn="l" defTabSz="914400">
        <a:spcBef>
          <a:spcPts val="599"/>
        </a:spcBef>
        <a:buClr>
          <a:schemeClr val="accent1"/>
        </a:buClr>
        <a:buFont typeface="Times New Roman"/>
        <a:buChar char="»"/>
        <a:defRPr sz="16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5pPr>
      <a:lvl6pPr marL="1051560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7pPr>
      <a:lvl8pPr marL="1417319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jTqrybkIZbXk72QKzIPdsFth8WLDpr85ics0rRRsGdpKNgg/viewform?usp=sf_li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alphaModFix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88;p13"/>
          <p:cNvSpPr>
            <a:spLocks/>
          </p:cNvSpPr>
          <p:nvPr/>
        </p:nvSpPr>
        <p:spPr bwMode="auto">
          <a:xfrm>
            <a:off x="0" y="2495182"/>
            <a:ext cx="12072664" cy="943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defRPr/>
            </a:pPr>
            <a:r>
              <a:rPr lang="en-US" sz="4000" dirty="0">
                <a:solidFill>
                  <a:schemeClr val="dk1"/>
                </a:solidFill>
                <a:latin typeface="Rockwell"/>
                <a:ea typeface="Rockwell"/>
                <a:cs typeface="Rockwell"/>
              </a:rPr>
              <a:t>“Functional decline and autonomy in elderly adults”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405AA59-A2D3-4B53-B0EC-E5224C971668}"/>
              </a:ext>
            </a:extLst>
          </p:cNvPr>
          <p:cNvSpPr txBox="1"/>
          <p:nvPr/>
        </p:nvSpPr>
        <p:spPr>
          <a:xfrm>
            <a:off x="4941189" y="787772"/>
            <a:ext cx="43157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pleased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invite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webinar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ctr"/>
            <a:endParaRPr lang="es-E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dirty="0"/>
              <a:t>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C44FA25-B32B-4EBE-B2BB-C1D5334E291F}"/>
              </a:ext>
            </a:extLst>
          </p:cNvPr>
          <p:cNvSpPr txBox="1"/>
          <p:nvPr/>
        </p:nvSpPr>
        <p:spPr>
          <a:xfrm>
            <a:off x="1371" y="4033781"/>
            <a:ext cx="12192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900" i="1" dirty="0">
                <a:latin typeface="Rockwell" panose="02060603020205020403" pitchFamily="18" charset="0"/>
              </a:rPr>
              <a:t>As </a:t>
            </a:r>
            <a:r>
              <a:rPr lang="es-ES" sz="1900" i="1" dirty="0" err="1">
                <a:latin typeface="Rockwell" panose="02060603020205020403" pitchFamily="18" charset="0"/>
              </a:rPr>
              <a:t>part</a:t>
            </a:r>
            <a:r>
              <a:rPr lang="es-ES" sz="1900" i="1" dirty="0">
                <a:latin typeface="Rockwell" panose="02060603020205020403" pitchFamily="18" charset="0"/>
              </a:rPr>
              <a:t> of </a:t>
            </a:r>
            <a:r>
              <a:rPr lang="es-ES" sz="1900" i="1" dirty="0" err="1">
                <a:latin typeface="Rockwell" panose="02060603020205020403" pitchFamily="18" charset="0"/>
              </a:rPr>
              <a:t>the</a:t>
            </a:r>
            <a:r>
              <a:rPr lang="es-ES" sz="1900" i="1" dirty="0">
                <a:latin typeface="Rockwell" panose="02060603020205020403" pitchFamily="18" charset="0"/>
              </a:rPr>
              <a:t> </a:t>
            </a:r>
            <a:r>
              <a:rPr lang="es-ES" sz="1900" i="1" dirty="0" err="1">
                <a:latin typeface="Rockwell" panose="02060603020205020403" pitchFamily="18" charset="0"/>
              </a:rPr>
              <a:t>Webinar</a:t>
            </a:r>
            <a:r>
              <a:rPr lang="es-ES" sz="1900" i="1" dirty="0">
                <a:latin typeface="Rockwell" panose="02060603020205020403" pitchFamily="18" charset="0"/>
              </a:rPr>
              <a:t> Series </a:t>
            </a:r>
            <a:r>
              <a:rPr lang="en-US" sz="1900" i="1" dirty="0">
                <a:latin typeface="Rockwell" panose="02060603020205020403" pitchFamily="18" charset="0"/>
              </a:rPr>
              <a:t>dedicated to</a:t>
            </a:r>
            <a:r>
              <a:rPr lang="en-US" sz="1900" dirty="0">
                <a:latin typeface="Rockwell" panose="02060603020205020403" pitchFamily="18" charset="0"/>
              </a:rPr>
              <a:t>: </a:t>
            </a:r>
            <a:r>
              <a:rPr lang="en-US" sz="1900" b="1" dirty="0">
                <a:latin typeface="Rockwell" panose="02060603020205020403" pitchFamily="18" charset="0"/>
              </a:rPr>
              <a:t>CHALLENGES AND SOLUTIONS TO AGING IN PLACE </a:t>
            </a:r>
            <a:endParaRPr lang="es-ES" sz="1900" b="1" dirty="0">
              <a:latin typeface="Rockwell" panose="02060603020205020403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D3E8915-659D-46E1-A578-3869C814183E}"/>
              </a:ext>
            </a:extLst>
          </p:cNvPr>
          <p:cNvSpPr txBox="1"/>
          <p:nvPr/>
        </p:nvSpPr>
        <p:spPr>
          <a:xfrm>
            <a:off x="493087" y="4321813"/>
            <a:ext cx="11208568" cy="2051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endParaRPr lang="en-GB" sz="21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ts val="2200"/>
              </a:lnSpc>
            </a:pPr>
            <a:r>
              <a:rPr lang="en-GB" sz="2100" b="1" dirty="0">
                <a:latin typeface="Calibri" panose="020F0502020204030204" pitchFamily="34" charset="0"/>
                <a:ea typeface="Calibri" panose="020F0502020204030204" pitchFamily="34" charset="0"/>
              </a:rPr>
              <a:t>Stéphane </a:t>
            </a:r>
            <a:r>
              <a:rPr lang="en-GB" sz="2100" b="1" dirty="0" err="1">
                <a:latin typeface="Calibri" panose="020F0502020204030204" pitchFamily="34" charset="0"/>
                <a:ea typeface="Calibri" panose="020F0502020204030204" pitchFamily="34" charset="0"/>
              </a:rPr>
              <a:t>Baudry</a:t>
            </a:r>
            <a:r>
              <a:rPr lang="en-GB" sz="2100" b="1" dirty="0">
                <a:latin typeface="Calibri" panose="020F0502020204030204" pitchFamily="34" charset="0"/>
                <a:ea typeface="Calibri" panose="020F0502020204030204" pitchFamily="34" charset="0"/>
              </a:rPr>
              <a:t>, PhD</a:t>
            </a:r>
          </a:p>
          <a:p>
            <a:pPr algn="ctr">
              <a:lnSpc>
                <a:spcPts val="2200"/>
              </a:lnSpc>
            </a:pP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Université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Libre de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Bruxelles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22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Registration via: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https://docs.google.com/forms/d/e/1FAIpQLScjTqrybkIZbXk72QKzIPdsFth8WLDpr85ics0rRRsGdpKNgg/viewform?usp=sf_link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Today&amp;#39;s Date - Apps en Google Play">
            <a:extLst>
              <a:ext uri="{FF2B5EF4-FFF2-40B4-BE49-F238E27FC236}">
                <a16:creationId xmlns:a16="http://schemas.microsoft.com/office/drawing/2014/main" id="{33B47CD7-72C1-47DF-8CBB-8BE835069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776" y="-84831"/>
            <a:ext cx="2135560" cy="252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FB59A71-7580-4AF2-9D25-34814A17D88D}"/>
              </a:ext>
            </a:extLst>
          </p:cNvPr>
          <p:cNvSpPr txBox="1"/>
          <p:nvPr/>
        </p:nvSpPr>
        <p:spPr>
          <a:xfrm>
            <a:off x="10344472" y="789092"/>
            <a:ext cx="151216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June 2nd </a:t>
            </a:r>
          </a:p>
          <a:p>
            <a:pPr algn="ctr"/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4-6 pm (CET)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Green leaf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SOHO">
      <a:fillStyleLst>
        <a:solidFill>
          <a:schemeClr val="phClr"/>
        </a:solidFill>
        <a:gradFill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/>
        </a:gradFill>
        <a:blipFill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77</Words>
  <Application>Microsoft Office PowerPoint</Application>
  <DocSecurity>0</DocSecurity>
  <PresentationFormat>Ευρεία οθόνη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</vt:lpstr>
      <vt:lpstr>Times New Roman</vt:lpstr>
      <vt:lpstr>Green leaf</vt:lpstr>
      <vt:lpstr>Παρουσίαση του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Elena Solesio Jofre de Villegas</dc:creator>
  <cp:keywords/>
  <dc:description/>
  <cp:lastModifiedBy>Marianna Isaakidou</cp:lastModifiedBy>
  <cp:revision>25</cp:revision>
  <dcterms:modified xsi:type="dcterms:W3CDTF">2022-05-24T08:41:55Z</dcterms:modified>
  <cp:category/>
  <dc:identifier/>
  <cp:contentStatus/>
  <dc:language/>
  <cp:version/>
</cp:coreProperties>
</file>